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42.jpeg" ContentType="image/jpeg"/>
  <Override PartName="/ppt/media/image27.png" ContentType="image/png"/>
  <Override PartName="/ppt/media/image25.png" ContentType="image/png"/>
  <Override PartName="/ppt/media/image24.png" ContentType="image/png"/>
  <Override PartName="/ppt/media/image22.png" ContentType="image/png"/>
  <Override PartName="/ppt/media/image26.png" ContentType="image/png"/>
  <Override PartName="/ppt/media/image20.jpeg" ContentType="image/jpeg"/>
  <Override PartName="/ppt/media/image17.png" ContentType="image/png"/>
  <Override PartName="/ppt/media/image21.png" ContentType="image/png"/>
  <Override PartName="/ppt/media/image19.png" ContentType="image/png"/>
  <Override PartName="/ppt/media/image41.jpeg" ContentType="image/jpeg"/>
  <Override PartName="/ppt/media/image23.png" ContentType="image/png"/>
  <Override PartName="/ppt/media/image14.jpeg" ContentType="image/jpeg"/>
  <Override PartName="/ppt/media/image28.png" ContentType="image/png"/>
  <Override PartName="/ppt/media/image18.png" ContentType="image/png"/>
  <Override PartName="/ppt/media/image9.png" ContentType="image/png"/>
  <Override PartName="/ppt/media/image12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2.png" ContentType="image/png"/>
  <Override PartName="/ppt/media/image35.png" ContentType="image/png"/>
  <Override PartName="/ppt/media/image5.jpeg" ContentType="image/jpeg"/>
  <Override PartName="/ppt/media/image37.png" ContentType="image/png"/>
  <Override PartName="/ppt/media/image40.png" ContentType="image/png"/>
  <Override PartName="/ppt/media/image31.png" ContentType="image/png"/>
  <Override PartName="/ppt/media/image43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8.jpeg" ContentType="image/jpeg"/>
  <Override PartName="/ppt/media/image38.png" ContentType="image/png"/>
  <Override PartName="/ppt/media/image6.png" ContentType="image/png"/>
  <Override PartName="/ppt/media/image30.png" ContentType="image/png"/>
  <Override PartName="/ppt/media/image3.jpeg" ContentType="image/jpeg"/>
  <Override PartName="/ppt/media/image15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7.xml.rels" ContentType="application/vnd.openxmlformats-package.relationships+xml"/>
  <Override PartName="/ppt/slides/_rels/slide2.xml.rels" ContentType="application/vnd.openxmlformats-package.relationships+xml"/>
  <Override PartName="/ppt/slides/_rels/slide38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9144000" cy="5143500"/>
  <p:notesSz cx="51435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9DC909B-1A2D-4A60-9EF3-D10EB5222AA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34B92E4-F2E8-45C3-B975-BBD92744989B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87819DC-5B13-448B-BB2E-9523138933EE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F2219D5-098E-4BF9-B583-EC3FB8FA0525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582685-03AD-4C2C-8066-F97E222108D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2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A8732D-83D0-410E-AC64-A1936BAC815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C73627B-A3AD-4BF1-8B1C-6EB29900AC6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CBD140-906B-4B79-9457-A2598A25BA4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E609BF0-8DE6-40BB-A180-F3EF0FD1E29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319793C-CDEE-4A0D-9ECB-8B3B74E0E1A9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6AA091-64A7-4CB9-9559-45AC25AF9EF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1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B8EDB3-8489-430E-99C0-53A9DB9B6F3C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836DE5-8CD5-43CE-9D3A-7CDEB414AC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251D49-EE3A-4C37-BFDA-B15753100E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1CD90D39-F262-4802-8BE7-105BB9D78BC8}" type="slidenum">
              <a:rPr b="0" lang="en-US" sz="1800" spc="-1" strike="noStrike">
                <a:solidFill>
                  <a:schemeClr val="dk1"/>
                </a:solidFill>
                <a:latin typeface="Calibri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3028680" y="4767480"/>
            <a:ext cx="3085560" cy="27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6457680" y="4767480"/>
            <a:ext cx="2056680" cy="27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1EAF7D-82E1-4B6C-9038-A0F31AEFA808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628200" y="4767480"/>
            <a:ext cx="2056680" cy="27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4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Mystical-Owl/Django-Group-Project/issues" TargetMode="Externa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hyperlink" Target="https://youtu.be/UBwHVneGiXs?si=se5CYpw14aSbP44F" TargetMode="External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1"/>
          <a:stretch/>
        </p:blipFill>
        <p:spPr>
          <a:xfrm>
            <a:off x="-90000" y="0"/>
            <a:ext cx="9254160" cy="5142960"/>
          </a:xfrm>
          <a:prstGeom prst="rect">
            <a:avLst/>
          </a:prstGeom>
          <a:ln w="0">
            <a:noFill/>
          </a:ln>
        </p:spPr>
      </p:pic>
      <p:sp>
        <p:nvSpPr>
          <p:cNvPr id="21" name="Text 0"/>
          <p:cNvSpPr/>
          <p:nvPr/>
        </p:nvSpPr>
        <p:spPr>
          <a:xfrm>
            <a:off x="3124080" y="2279160"/>
            <a:ext cx="5270760" cy="102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8101"/>
              </a:lnSpc>
              <a:tabLst>
                <a:tab algn="l" pos="0"/>
              </a:tabLst>
            </a:pPr>
            <a:r>
              <a:rPr b="1" lang="en-US" sz="6220" spc="-4" strike="noStrike">
                <a:solidFill>
                  <a:srgbClr val="0052cc"/>
                </a:solidFill>
                <a:latin typeface="Calibri"/>
              </a:rPr>
              <a:t>WealthHub</a:t>
            </a:r>
            <a:endParaRPr b="0" lang="en-US" sz="62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Picture 5" descr=""/>
          <p:cNvPicPr/>
          <p:nvPr/>
        </p:nvPicPr>
        <p:blipFill>
          <a:blip r:embed="rId2"/>
          <a:stretch/>
        </p:blipFill>
        <p:spPr>
          <a:xfrm>
            <a:off x="746280" y="-104040"/>
            <a:ext cx="3825000" cy="44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89" name="Text 0"/>
          <p:cNvSpPr/>
          <p:nvPr/>
        </p:nvSpPr>
        <p:spPr>
          <a:xfrm flipV="1" rot="10800000">
            <a:off x="2286360" y="1371240"/>
            <a:ext cx="5353920" cy="102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8101"/>
              </a:lnSpc>
              <a:tabLst>
                <a:tab algn="l" pos="0"/>
              </a:tabLst>
            </a:pPr>
            <a:r>
              <a:rPr b="1" lang="en-US" sz="6220" spc="-4" strike="noStrike">
                <a:solidFill>
                  <a:srgbClr val="0070c0"/>
                </a:solidFill>
                <a:latin typeface="Calibri"/>
              </a:rPr>
              <a:t>WealthHub</a:t>
            </a:r>
            <a:endParaRPr b="0" lang="en-US" sz="6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1"/>
          <p:cNvSpPr/>
          <p:nvPr/>
        </p:nvSpPr>
        <p:spPr>
          <a:xfrm>
            <a:off x="0" y="2512800"/>
            <a:ext cx="914328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33cc33"/>
                </a:solidFill>
                <a:latin typeface="Calibri"/>
              </a:rPr>
              <a:t>Skip the fees.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2"/>
          <p:cNvSpPr/>
          <p:nvPr/>
        </p:nvSpPr>
        <p:spPr>
          <a:xfrm>
            <a:off x="2927880" y="2932560"/>
            <a:ext cx="328860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33cc33"/>
                </a:solidFill>
                <a:latin typeface="Calibri"/>
              </a:rPr>
              <a:t>Master your wealth</a:t>
            </a:r>
            <a:r>
              <a:rPr b="0" lang="en-US" sz="1700" spc="-1" strike="noStrike">
                <a:solidFill>
                  <a:schemeClr val="accent6">
                    <a:lumMod val="75000"/>
                  </a:schemeClr>
                </a:solidFill>
                <a:latin typeface="Calibri"/>
              </a:rPr>
              <a:t>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3"/>
          <p:cNvSpPr/>
          <p:nvPr/>
        </p:nvSpPr>
        <p:spPr>
          <a:xfrm>
            <a:off x="3528720" y="3352320"/>
            <a:ext cx="208620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33cc33"/>
                </a:solidFill>
                <a:latin typeface="Calibri"/>
              </a:rPr>
              <a:t>Take control</a:t>
            </a:r>
            <a:r>
              <a:rPr b="0" lang="en-US" sz="1700" spc="-1" strike="noStrike">
                <a:solidFill>
                  <a:srgbClr val="0052cc"/>
                </a:solidFill>
                <a:latin typeface="Calibri"/>
              </a:rPr>
              <a:t>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4"/>
          <p:cNvSpPr/>
          <p:nvPr/>
        </p:nvSpPr>
        <p:spPr>
          <a:xfrm>
            <a:off x="3345120" y="3772080"/>
            <a:ext cx="245340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33cc33"/>
                </a:solidFill>
                <a:latin typeface="Calibri"/>
              </a:rPr>
              <a:t>Know Yourself.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Picture 8" descr=""/>
          <p:cNvPicPr/>
          <p:nvPr/>
        </p:nvPicPr>
        <p:blipFill>
          <a:blip r:embed="rId2"/>
          <a:stretch/>
        </p:blipFill>
        <p:spPr>
          <a:xfrm rot="21598800">
            <a:off x="607680" y="360"/>
            <a:ext cx="2919960" cy="346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1"/>
          <p:cNvSpPr/>
          <p:nvPr/>
        </p:nvSpPr>
        <p:spPr>
          <a:xfrm>
            <a:off x="301680" y="720"/>
            <a:ext cx="28350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4999"/>
          </a:bodyPr>
          <a:p>
            <a:pPr defTabSz="914400">
              <a:lnSpc>
                <a:spcPct val="90000"/>
              </a:lnSpc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Idea's Creation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圖片 2" descr=""/>
          <p:cNvPicPr/>
          <p:nvPr/>
        </p:nvPicPr>
        <p:blipFill>
          <a:blip r:embed="rId1"/>
          <a:srcRect l="0" t="0" r="64997" b="0"/>
          <a:stretch/>
        </p:blipFill>
        <p:spPr>
          <a:xfrm>
            <a:off x="0" y="585000"/>
            <a:ext cx="5885280" cy="2615040"/>
          </a:xfrm>
          <a:prstGeom prst="rect">
            <a:avLst/>
          </a:prstGeom>
          <a:ln w="0">
            <a:noFill/>
          </a:ln>
        </p:spPr>
      </p:pic>
      <p:pic>
        <p:nvPicPr>
          <p:cNvPr id="97" name="圖片 1" descr=""/>
          <p:cNvPicPr/>
          <p:nvPr/>
        </p:nvPicPr>
        <p:blipFill>
          <a:blip r:embed="rId2"/>
          <a:srcRect l="34997" t="0" r="32497" b="0"/>
          <a:stretch/>
        </p:blipFill>
        <p:spPr>
          <a:xfrm>
            <a:off x="360" y="3065400"/>
            <a:ext cx="4342680" cy="2077920"/>
          </a:xfrm>
          <a:prstGeom prst="rect">
            <a:avLst/>
          </a:prstGeom>
          <a:ln w="0">
            <a:noFill/>
          </a:ln>
        </p:spPr>
      </p:pic>
      <p:pic>
        <p:nvPicPr>
          <p:cNvPr id="98" name="圖片 3" descr=""/>
          <p:cNvPicPr/>
          <p:nvPr/>
        </p:nvPicPr>
        <p:blipFill>
          <a:blip r:embed="rId3"/>
          <a:srcRect l="67497" t="0" r="0" b="0"/>
          <a:stretch/>
        </p:blipFill>
        <p:spPr>
          <a:xfrm>
            <a:off x="4114800" y="2284560"/>
            <a:ext cx="5257080" cy="251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群組 3"/>
          <p:cNvGrpSpPr/>
          <p:nvPr/>
        </p:nvGrpSpPr>
        <p:grpSpPr>
          <a:xfrm>
            <a:off x="-328320" y="-1540800"/>
            <a:ext cx="9596520" cy="8221320"/>
            <a:chOff x="-328320" y="-1540800"/>
            <a:chExt cx="9596520" cy="8221320"/>
          </a:xfrm>
        </p:grpSpPr>
        <p:pic>
          <p:nvPicPr>
            <p:cNvPr id="100" name="圖片 4" descr=""/>
            <p:cNvPicPr/>
            <p:nvPr/>
          </p:nvPicPr>
          <p:blipFill>
            <a:blip r:embed="rId1"/>
            <a:stretch/>
          </p:blipFill>
          <p:spPr>
            <a:xfrm>
              <a:off x="-328320" y="-1540800"/>
              <a:ext cx="9596520" cy="8221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1" name="文字方塊 2"/>
          <p:cNvSpPr/>
          <p:nvPr/>
        </p:nvSpPr>
        <p:spPr>
          <a:xfrm>
            <a:off x="2162880" y="654840"/>
            <a:ext cx="553320" cy="4629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t" vert="eaVer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Django</a:t>
            </a:r>
            <a:r>
              <a:rPr b="0" lang="zh-TW" sz="1800" spc="-1" strike="noStrike">
                <a:solidFill>
                  <a:schemeClr val="dk1"/>
                </a:solidFill>
                <a:latin typeface="Aptos"/>
              </a:rPr>
              <a:t>結構上 </a:t>
            </a: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: Apps</a:t>
            </a:r>
            <a:r>
              <a:rPr b="0" lang="zh-TW" sz="1800" spc="-1" strike="noStrike">
                <a:solidFill>
                  <a:schemeClr val="dk1"/>
                </a:solidFill>
                <a:latin typeface="Aptos"/>
              </a:rPr>
              <a:t>在 文 件 夾 按 英 文 字 排序</a:t>
            </a: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,</a:t>
            </a:r>
            <a:r>
              <a:rPr b="0" lang="zh-TW" sz="1800" spc="-1" strike="noStrike">
                <a:solidFill>
                  <a:schemeClr val="dk1"/>
                </a:solidFill>
                <a:latin typeface="Aptos"/>
              </a:rPr>
              <a:t>要特定位置收納安排 </a:t>
            </a: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2" name="接點: 肘形 4"/>
          <p:cNvCxnSpPr/>
          <p:nvPr/>
        </p:nvCxnSpPr>
        <p:spPr>
          <a:xfrm flipV="1" rot="10800000">
            <a:off x="1516320" y="1001160"/>
            <a:ext cx="1345320" cy="171720"/>
          </a:xfrm>
          <a:prstGeom prst="bentConnector3">
            <a:avLst>
              <a:gd name="adj1" fmla="val 49973"/>
            </a:avLst>
          </a:prstGeom>
          <a:ln w="0">
            <a:solidFill>
              <a:srgbClr val="156082"/>
            </a:solidFill>
            <a:headEnd len="med" type="triangle" w="med"/>
            <a:tailEnd len="med" type="triangle" w="med"/>
          </a:ln>
        </p:spPr>
      </p:cxnSp>
      <p:cxnSp>
        <p:nvCxnSpPr>
          <p:cNvPr id="103" name="接點: 肘形 5"/>
          <p:cNvCxnSpPr/>
          <p:nvPr/>
        </p:nvCxnSpPr>
        <p:spPr>
          <a:xfrm flipV="1" rot="10800000">
            <a:off x="1985400" y="2702880"/>
            <a:ext cx="876240" cy="330840"/>
          </a:xfrm>
          <a:prstGeom prst="bentConnector3">
            <a:avLst>
              <a:gd name="adj1" fmla="val 49979"/>
            </a:avLst>
          </a:prstGeom>
          <a:ln w="0">
            <a:solidFill>
              <a:srgbClr val="156082"/>
            </a:solidFill>
            <a:tailEnd len="med" type="triangle" w="med"/>
          </a:ln>
        </p:spPr>
      </p:cxnSp>
      <p:cxnSp>
        <p:nvCxnSpPr>
          <p:cNvPr id="104" name="接點: 肘形 6"/>
          <p:cNvCxnSpPr/>
          <p:nvPr/>
        </p:nvCxnSpPr>
        <p:spPr>
          <a:xfrm rot="10800000">
            <a:off x="1899000" y="4582080"/>
            <a:ext cx="962640" cy="958320"/>
          </a:xfrm>
          <a:prstGeom prst="bentConnector3">
            <a:avLst>
              <a:gd name="adj1" fmla="val 49981"/>
            </a:avLst>
          </a:prstGeom>
          <a:ln w="0">
            <a:solidFill>
              <a:srgbClr val="156082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5240" y="0"/>
            <a:ext cx="7886160" cy="99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PM-</a:t>
            </a:r>
            <a:r>
              <a:rPr b="0" lang="zh-TW" sz="4400" spc="-1" strike="noStrike">
                <a:solidFill>
                  <a:schemeClr val="dk1"/>
                </a:solidFill>
                <a:latin typeface="Aptos Display"/>
              </a:rPr>
              <a:t>項目管理</a:t>
            </a: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: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5240" y="791640"/>
            <a:ext cx="7139880" cy="83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GitHub ,Files Version management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ptos"/>
              </a:rPr>
              <a:t>GitHub, Create Issues, </a:t>
            </a:r>
            <a:r>
              <a:rPr b="0" lang="en-US" sz="1600" spc="-1" strike="noStrike" u="sng">
                <a:solidFill>
                  <a:schemeClr val="dk1"/>
                </a:solidFill>
                <a:uFillTx/>
                <a:latin typeface="Aptos"/>
                <a:hlinkClick r:id="rId1"/>
              </a:rPr>
              <a:t>https://github.com/Mystical-Owl/Django-Group-Project/issues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7" name="群組 5"/>
          <p:cNvGrpSpPr/>
          <p:nvPr/>
        </p:nvGrpSpPr>
        <p:grpSpPr>
          <a:xfrm>
            <a:off x="403560" y="1785960"/>
            <a:ext cx="8219880" cy="3357000"/>
            <a:chOff x="403560" y="1785960"/>
            <a:chExt cx="8219880" cy="3357000"/>
          </a:xfrm>
        </p:grpSpPr>
        <p:grpSp>
          <p:nvGrpSpPr>
            <p:cNvPr id="108" name="群組 6"/>
            <p:cNvGrpSpPr/>
            <p:nvPr/>
          </p:nvGrpSpPr>
          <p:grpSpPr>
            <a:xfrm>
              <a:off x="403560" y="1785960"/>
              <a:ext cx="8219880" cy="3357000"/>
              <a:chOff x="403560" y="1785960"/>
              <a:chExt cx="8219880" cy="3357000"/>
            </a:xfrm>
          </p:grpSpPr>
          <p:grpSp>
            <p:nvGrpSpPr>
              <p:cNvPr id="109" name="群組 7"/>
              <p:cNvGrpSpPr/>
              <p:nvPr/>
            </p:nvGrpSpPr>
            <p:grpSpPr>
              <a:xfrm>
                <a:off x="403560" y="1785960"/>
                <a:ext cx="8138880" cy="3357000"/>
                <a:chOff x="403560" y="1785960"/>
                <a:chExt cx="8138880" cy="3357000"/>
              </a:xfrm>
            </p:grpSpPr>
            <p:pic>
              <p:nvPicPr>
                <p:cNvPr id="110" name="圖片 5" descr="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403560" y="1785960"/>
                  <a:ext cx="8138880" cy="33570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11" name="圖片 6" descr=""/>
                <p:cNvPicPr/>
                <p:nvPr/>
              </p:nvPicPr>
              <p:blipFill>
                <a:blip r:embed="rId3"/>
                <a:srcRect l="0" t="18408" r="1580" b="2329"/>
                <a:stretch/>
              </p:blipFill>
              <p:spPr>
                <a:xfrm>
                  <a:off x="4134240" y="3058920"/>
                  <a:ext cx="4253760" cy="19674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112" name="群組 8"/>
              <p:cNvGrpSpPr/>
              <p:nvPr/>
            </p:nvGrpSpPr>
            <p:grpSpPr>
              <a:xfrm>
                <a:off x="6665040" y="2898000"/>
                <a:ext cx="1958400" cy="1071000"/>
                <a:chOff x="6665040" y="2898000"/>
                <a:chExt cx="1958400" cy="1071000"/>
              </a:xfrm>
            </p:grpSpPr>
            <p:pic>
              <p:nvPicPr>
                <p:cNvPr id="113" name="Picture 7" descr=""/>
                <p:cNvPicPr/>
                <p:nvPr/>
              </p:nvPicPr>
              <p:blipFill>
                <a:blip r:embed="rId4"/>
                <a:srcRect l="0" t="8283" r="31895" b="0"/>
                <a:stretch/>
              </p:blipFill>
              <p:spPr>
                <a:xfrm>
                  <a:off x="6665040" y="2898000"/>
                  <a:ext cx="1901880" cy="107100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114" name="Picture 10" descr=""/>
                <p:cNvPicPr/>
                <p:nvPr/>
              </p:nvPicPr>
              <p:blipFill>
                <a:blip r:embed="rId5"/>
                <a:srcRect l="0" t="0" r="0" b="91886"/>
                <a:stretch/>
              </p:blipFill>
              <p:spPr>
                <a:xfrm>
                  <a:off x="6721920" y="3393720"/>
                  <a:ext cx="1901520" cy="6228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pic>
          <p:nvPicPr>
            <p:cNvPr id="115" name="Picture 11" descr=""/>
            <p:cNvPicPr/>
            <p:nvPr/>
          </p:nvPicPr>
          <p:blipFill>
            <a:blip r:embed="rId6"/>
            <a:srcRect l="0" t="0" r="0" b="91895"/>
            <a:stretch/>
          </p:blipFill>
          <p:spPr>
            <a:xfrm>
              <a:off x="1703160" y="2267280"/>
              <a:ext cx="4780080" cy="161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圖片 7" descr=""/>
          <p:cNvPicPr/>
          <p:nvPr/>
        </p:nvPicPr>
        <p:blipFill>
          <a:blip r:embed="rId1"/>
          <a:stretch/>
        </p:blipFill>
        <p:spPr>
          <a:xfrm>
            <a:off x="131760" y="32760"/>
            <a:ext cx="7395480" cy="5077080"/>
          </a:xfrm>
          <a:prstGeom prst="rect">
            <a:avLst/>
          </a:prstGeom>
          <a:ln w="0">
            <a:noFill/>
          </a:ln>
        </p:spPr>
      </p:pic>
      <p:sp>
        <p:nvSpPr>
          <p:cNvPr id="117" name="文字方塊 3"/>
          <p:cNvSpPr/>
          <p:nvPr/>
        </p:nvSpPr>
        <p:spPr>
          <a:xfrm>
            <a:off x="8584920" y="32760"/>
            <a:ext cx="426240" cy="23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t" vert="eaVert">
            <a:noAutofit/>
          </a:bodyPr>
          <a:p>
            <a:pPr defTabSz="914400">
              <a:lnSpc>
                <a:spcPct val="100000"/>
              </a:lnSpc>
            </a:pPr>
            <a:r>
              <a:rPr b="0" lang="zh-TW" sz="2500" spc="-1" strike="noStrike">
                <a:solidFill>
                  <a:schemeClr val="dk1"/>
                </a:solidFill>
                <a:latin typeface="Aptos"/>
              </a:rPr>
              <a:t>多謝</a:t>
            </a:r>
            <a:r>
              <a:rPr b="0" lang="en-US" sz="2500" spc="-1" strike="noStrike">
                <a:solidFill>
                  <a:schemeClr val="dk1"/>
                </a:solidFill>
                <a:latin typeface="Aptos"/>
              </a:rPr>
              <a:t>Linus Torvalds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7244280" y="3674880"/>
            <a:ext cx="17809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hlinkClick r:id="rId2"/>
              </a:rPr>
              <a:t>Linus  vs Nvidia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24" name="Text 1"/>
          <p:cNvSpPr/>
          <p:nvPr/>
        </p:nvSpPr>
        <p:spPr>
          <a:xfrm>
            <a:off x="677160" y="738360"/>
            <a:ext cx="4889520" cy="170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52cc"/>
                </a:solidFill>
                <a:latin typeface="Calibri"/>
              </a:rPr>
              <a:t>You're smarter than you think.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52cc"/>
                </a:solidFill>
                <a:latin typeface="Calibri"/>
              </a:rPr>
              <a:t>With our cutting-edge AI platform, you become: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Text 2"/>
          <p:cNvSpPr/>
          <p:nvPr/>
        </p:nvSpPr>
        <p:spPr>
          <a:xfrm>
            <a:off x="857160" y="2571840"/>
            <a:ext cx="353808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33"/>
                </a:solidFill>
                <a:latin typeface="Calibri"/>
              </a:rPr>
              <a:t>Your own financial planner.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Text 3"/>
          <p:cNvSpPr/>
          <p:nvPr/>
        </p:nvSpPr>
        <p:spPr>
          <a:xfrm>
            <a:off x="857160" y="3011400"/>
            <a:ext cx="4431960" cy="91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33"/>
                </a:solidFill>
                <a:latin typeface="Calibri"/>
              </a:rPr>
              <a:t>Analyzing your unique profile that fits you.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Text 4"/>
          <p:cNvSpPr/>
          <p:nvPr/>
        </p:nvSpPr>
        <p:spPr>
          <a:xfrm>
            <a:off x="857160" y="3657960"/>
            <a:ext cx="437796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33"/>
                </a:solidFill>
                <a:latin typeface="Calibri"/>
              </a:rPr>
              <a:t>Not the victim for sales quotas.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Picture 9" descr=""/>
          <p:cNvPicPr/>
          <p:nvPr/>
        </p:nvPicPr>
        <p:blipFill>
          <a:blip r:embed="rId2"/>
          <a:stretch/>
        </p:blipFill>
        <p:spPr>
          <a:xfrm>
            <a:off x="5567760" y="792000"/>
            <a:ext cx="3013560" cy="361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/>
          <p:nvPr/>
        </p:nvPicPr>
        <p:blipFill>
          <a:blip r:embed="rId1"/>
          <a:stretch/>
        </p:blipFill>
        <p:spPr>
          <a:xfrm>
            <a:off x="-336960" y="0"/>
            <a:ext cx="9480240" cy="5142960"/>
          </a:xfrm>
          <a:prstGeom prst="rect">
            <a:avLst/>
          </a:prstGeom>
          <a:ln w="0">
            <a:noFill/>
          </a:ln>
        </p:spPr>
      </p:pic>
      <p:sp>
        <p:nvSpPr>
          <p:cNvPr id="30" name="Text 0"/>
          <p:cNvSpPr/>
          <p:nvPr/>
        </p:nvSpPr>
        <p:spPr>
          <a:xfrm>
            <a:off x="1505880" y="696600"/>
            <a:ext cx="613224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3801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chemeClr val="accent1"/>
                </a:solidFill>
                <a:latin typeface="Calibri"/>
              </a:rPr>
              <a:t>Be Your Own I-Banker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Text 1"/>
          <p:cNvSpPr/>
          <p:nvPr/>
        </p:nvSpPr>
        <p:spPr>
          <a:xfrm>
            <a:off x="4572000" y="1312920"/>
            <a:ext cx="360" cy="2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ts val="1899"/>
              </a:lnSpc>
              <a:tabLst>
                <a:tab algn="l" pos="0"/>
              </a:tabLst>
            </a:pPr>
            <a:endParaRPr b="0" lang="en-US" sz="149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Text 2"/>
          <p:cNvSpPr/>
          <p:nvPr/>
        </p:nvSpPr>
        <p:spPr>
          <a:xfrm>
            <a:off x="200160" y="1720800"/>
            <a:ext cx="411444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b050"/>
                </a:solidFill>
                <a:latin typeface="Calibri"/>
              </a:rPr>
              <a:t>- </a:t>
            </a:r>
            <a:r>
              <a:rPr b="1" lang="en-US" sz="3600" spc="-1" strike="noStrike">
                <a:solidFill>
                  <a:srgbClr val="00b050"/>
                </a:solidFill>
                <a:latin typeface="Calibri"/>
              </a:rPr>
              <a:t>Skip the Fees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Text 3"/>
          <p:cNvSpPr/>
          <p:nvPr/>
        </p:nvSpPr>
        <p:spPr>
          <a:xfrm>
            <a:off x="1452600" y="4488480"/>
            <a:ext cx="1856520" cy="14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99"/>
              </a:lnSpc>
              <a:tabLst>
                <a:tab algn="l" pos="0"/>
              </a:tabLst>
            </a:pPr>
            <a:endParaRPr b="0" lang="en-US" sz="939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Text 4"/>
          <p:cNvSpPr/>
          <p:nvPr/>
        </p:nvSpPr>
        <p:spPr>
          <a:xfrm>
            <a:off x="0" y="2514600"/>
            <a:ext cx="490572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</a:rPr>
              <a:t>- Master Your Wealth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Text 5"/>
          <p:cNvSpPr/>
          <p:nvPr/>
        </p:nvSpPr>
        <p:spPr>
          <a:xfrm>
            <a:off x="3643200" y="4801320"/>
            <a:ext cx="1856520" cy="14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99"/>
              </a:lnSpc>
              <a:tabLst>
                <a:tab algn="l" pos="0"/>
              </a:tabLst>
            </a:pPr>
            <a:endParaRPr b="0" lang="en-US" sz="939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Text 6"/>
          <p:cNvSpPr/>
          <p:nvPr/>
        </p:nvSpPr>
        <p:spPr>
          <a:xfrm flipV="1" rot="10800000">
            <a:off x="-155880" y="3437640"/>
            <a:ext cx="510336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2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00b050"/>
                </a:solidFill>
                <a:latin typeface="Calibri"/>
              </a:rPr>
              <a:t>- Take Control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Text 7"/>
          <p:cNvSpPr/>
          <p:nvPr/>
        </p:nvSpPr>
        <p:spPr>
          <a:xfrm>
            <a:off x="5834160" y="4488480"/>
            <a:ext cx="1856520" cy="14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99"/>
              </a:lnSpc>
              <a:tabLst>
                <a:tab algn="l" pos="0"/>
              </a:tabLst>
            </a:pPr>
            <a:endParaRPr b="0" lang="en-US" sz="939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8" name="Picture 14" descr=""/>
          <p:cNvPicPr/>
          <p:nvPr/>
        </p:nvPicPr>
        <p:blipFill>
          <a:blip r:embed="rId2"/>
          <a:stretch/>
        </p:blipFill>
        <p:spPr>
          <a:xfrm>
            <a:off x="5378040" y="1545840"/>
            <a:ext cx="2241000" cy="30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139" name="Text 0"/>
          <p:cNvSpPr/>
          <p:nvPr/>
        </p:nvSpPr>
        <p:spPr>
          <a:xfrm>
            <a:off x="2580840" y="658440"/>
            <a:ext cx="455328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3200"/>
              </a:lnSpc>
              <a:tabLst>
                <a:tab algn="l" pos="0"/>
              </a:tabLst>
            </a:pPr>
            <a:r>
              <a:rPr b="1" lang="en-US" sz="2430" spc="-1" strike="noStrike">
                <a:solidFill>
                  <a:srgbClr val="0a1f44"/>
                </a:solidFill>
                <a:latin typeface="Calibri"/>
              </a:rPr>
              <a:t>Technical and Program Issues</a:t>
            </a:r>
            <a:endParaRPr b="0" lang="en-US" sz="24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1"/>
          <p:cNvSpPr/>
          <p:nvPr/>
        </p:nvSpPr>
        <p:spPr>
          <a:xfrm>
            <a:off x="1755360" y="1890720"/>
            <a:ext cx="1418040" cy="2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1390" spc="-1" strike="noStrike">
                <a:solidFill>
                  <a:srgbClr val="0a1f44"/>
                </a:solidFill>
                <a:latin typeface="Calibri"/>
              </a:rPr>
              <a:t>System Stability</a:t>
            </a:r>
            <a:endParaRPr b="0" lang="en-US" sz="13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2"/>
          <p:cNvSpPr/>
          <p:nvPr/>
        </p:nvSpPr>
        <p:spPr>
          <a:xfrm>
            <a:off x="571680" y="2306520"/>
            <a:ext cx="378540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333333"/>
                </a:solidFill>
                <a:latin typeface="Calibri"/>
              </a:rPr>
              <a:t>Ensuring </a:t>
            </a:r>
            <a:r>
              <a:rPr b="1" lang="en-US" sz="980" spc="-1" strike="noStrike">
                <a:solidFill>
                  <a:srgbClr val="0052cc"/>
                </a:solidFill>
                <a:latin typeface="Calibri"/>
              </a:rPr>
              <a:t>99.9% uptime</a:t>
            </a:r>
            <a:r>
              <a:rPr b="0" lang="en-US" sz="1050" spc="-1" strike="noStrike">
                <a:solidFill>
                  <a:srgbClr val="333333"/>
                </a:solidFill>
                <a:latin typeface="Calibri"/>
              </a:rPr>
              <a:t> through redundant server architectures and continuous monitoring of AI processing loads.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 3"/>
          <p:cNvSpPr/>
          <p:nvPr/>
        </p:nvSpPr>
        <p:spPr>
          <a:xfrm>
            <a:off x="6084720" y="1890720"/>
            <a:ext cx="1188000" cy="2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1390" spc="-1" strike="noStrike">
                <a:solidFill>
                  <a:srgbClr val="0a1f44"/>
                </a:solidFill>
                <a:latin typeface="Calibri"/>
              </a:rPr>
              <a:t>Data Security</a:t>
            </a:r>
            <a:endParaRPr b="0" lang="en-US" sz="13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 4"/>
          <p:cNvSpPr/>
          <p:nvPr/>
        </p:nvSpPr>
        <p:spPr>
          <a:xfrm>
            <a:off x="4786200" y="2306520"/>
            <a:ext cx="378540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333333"/>
                </a:solidFill>
                <a:latin typeface="Calibri"/>
              </a:rPr>
              <a:t>Implementation of </a:t>
            </a:r>
            <a:r>
              <a:rPr b="1" lang="en-US" sz="980" spc="-1" strike="noStrike">
                <a:solidFill>
                  <a:srgbClr val="0052cc"/>
                </a:solidFill>
                <a:latin typeface="Calibri"/>
              </a:rPr>
              <a:t>bank-grade encryption</a:t>
            </a:r>
            <a:r>
              <a:rPr b="0" lang="en-US" sz="1050" spc="-1" strike="noStrike">
                <a:solidFill>
                  <a:srgbClr val="333333"/>
                </a:solidFill>
                <a:latin typeface="Calibri"/>
              </a:rPr>
              <a:t> and strict compliance with international financial data protection standards.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5"/>
          <p:cNvSpPr/>
          <p:nvPr/>
        </p:nvSpPr>
        <p:spPr>
          <a:xfrm>
            <a:off x="1525320" y="3901320"/>
            <a:ext cx="1878120" cy="2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1390" spc="-1" strike="noStrike">
                <a:solidFill>
                  <a:srgbClr val="0a1f44"/>
                </a:solidFill>
                <a:latin typeface="Calibri"/>
              </a:rPr>
              <a:t>Algorithmic Integrity</a:t>
            </a:r>
            <a:endParaRPr b="0" lang="en-US" sz="13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 6"/>
          <p:cNvSpPr/>
          <p:nvPr/>
        </p:nvSpPr>
        <p:spPr>
          <a:xfrm>
            <a:off x="571680" y="4317480"/>
            <a:ext cx="37854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333333"/>
                </a:solidFill>
                <a:latin typeface="Calibri"/>
              </a:rPr>
              <a:t>Regular auditing of AI models to prevent bias and ensure the </a:t>
            </a:r>
            <a:r>
              <a:rPr b="1" lang="en-US" sz="980" spc="-1" strike="noStrike">
                <a:solidFill>
                  <a:srgbClr val="0052cc"/>
                </a:solidFill>
                <a:latin typeface="Calibri"/>
              </a:rPr>
              <a:t>accuracy of portfolio recommendations</a:t>
            </a:r>
            <a:r>
              <a:rPr b="0" lang="en-US" sz="1050" spc="-1" strike="noStrike">
                <a:solidFill>
                  <a:srgbClr val="333333"/>
                </a:solidFill>
                <a:latin typeface="Calibri"/>
              </a:rPr>
              <a:t>.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7"/>
          <p:cNvSpPr/>
          <p:nvPr/>
        </p:nvSpPr>
        <p:spPr>
          <a:xfrm>
            <a:off x="5996520" y="3901320"/>
            <a:ext cx="1364760" cy="2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1390" spc="-1" strike="noStrike">
                <a:solidFill>
                  <a:srgbClr val="0a1f44"/>
                </a:solidFill>
                <a:latin typeface="Calibri"/>
              </a:rPr>
              <a:t>API Integration</a:t>
            </a:r>
            <a:endParaRPr b="0" lang="en-US" sz="13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8"/>
          <p:cNvSpPr/>
          <p:nvPr/>
        </p:nvSpPr>
        <p:spPr>
          <a:xfrm>
            <a:off x="4786200" y="4317480"/>
            <a:ext cx="37854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333333"/>
                </a:solidFill>
                <a:latin typeface="Calibri"/>
              </a:rPr>
              <a:t>Seamless connectivity with global market data providers for </a:t>
            </a:r>
            <a:r>
              <a:rPr b="1" lang="en-US" sz="980" spc="-1" strike="noStrike">
                <a:solidFill>
                  <a:srgbClr val="0052cc"/>
                </a:solidFill>
                <a:latin typeface="Calibri"/>
              </a:rPr>
              <a:t>real-time insights</a:t>
            </a:r>
            <a:r>
              <a:rPr b="0" lang="en-US" sz="1050" spc="-1" strike="noStrike">
                <a:solidFill>
                  <a:srgbClr val="333333"/>
                </a:solidFill>
                <a:latin typeface="Calibri"/>
              </a:rPr>
              <a:t> and execution.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1"/>
          <p:cNvSpPr/>
          <p:nvPr/>
        </p:nvSpPr>
        <p:spPr>
          <a:xfrm>
            <a:off x="958320" y="1828800"/>
            <a:ext cx="7226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5400" spc="-1" strike="noStrike">
                <a:solidFill>
                  <a:srgbClr val="0070c0"/>
                </a:solidFill>
                <a:latin typeface="Calibri"/>
              </a:rPr>
              <a:t>Future Development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1"/>
          <p:cNvSpPr/>
          <p:nvPr/>
        </p:nvSpPr>
        <p:spPr>
          <a:xfrm>
            <a:off x="457200" y="457200"/>
            <a:ext cx="2541600" cy="20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1. Global Demographic Expansion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Picture 6" descr=""/>
          <p:cNvPicPr/>
          <p:nvPr/>
        </p:nvPicPr>
        <p:blipFill>
          <a:blip r:embed="rId1"/>
          <a:stretch/>
        </p:blipFill>
        <p:spPr>
          <a:xfrm>
            <a:off x="2944080" y="533520"/>
            <a:ext cx="4770360" cy="421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1"/>
          <p:cNvSpPr/>
          <p:nvPr/>
        </p:nvSpPr>
        <p:spPr>
          <a:xfrm>
            <a:off x="457200" y="457200"/>
            <a:ext cx="2881080" cy="15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2. Expanded Portfolio Universe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Picture 3" descr=""/>
          <p:cNvPicPr/>
          <p:nvPr/>
        </p:nvPicPr>
        <p:blipFill>
          <a:blip r:embed="rId1"/>
          <a:stretch/>
        </p:blipFill>
        <p:spPr>
          <a:xfrm>
            <a:off x="3519000" y="457200"/>
            <a:ext cx="4702680" cy="389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"/>
          <p:cNvSpPr/>
          <p:nvPr/>
        </p:nvSpPr>
        <p:spPr>
          <a:xfrm>
            <a:off x="457200" y="457200"/>
            <a:ext cx="2396160" cy="30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3. Strategic Institutional Partnerships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Box 2"/>
          <p:cNvSpPr/>
          <p:nvPr/>
        </p:nvSpPr>
        <p:spPr>
          <a:xfrm>
            <a:off x="727200" y="2295000"/>
            <a:ext cx="1357200" cy="22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1199"/>
              </a:spcAft>
            </a:pPr>
            <a:r>
              <a:rPr b="1" lang="en-US" sz="1400" spc="-1" strike="noStrike">
                <a:solidFill>
                  <a:srgbClr val="33cc33"/>
                </a:solidFill>
                <a:latin typeface="Calibri"/>
              </a:rPr>
              <a:t>Leverage customer trust in our asset custody to forge alliances with banks, securities firms.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3" descr=""/>
          <p:cNvPicPr/>
          <p:nvPr/>
        </p:nvPicPr>
        <p:blipFill>
          <a:blip r:embed="rId1"/>
          <a:stretch/>
        </p:blipFill>
        <p:spPr>
          <a:xfrm>
            <a:off x="2999520" y="325440"/>
            <a:ext cx="4515840" cy="43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0" descr="preencoded.png"/>
          <p:cNvPicPr/>
          <p:nvPr/>
        </p:nvPicPr>
        <p:blipFill>
          <a:blip r:embed="rId1"/>
          <a:stretch/>
        </p:blipFill>
        <p:spPr>
          <a:xfrm>
            <a:off x="0" y="6300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40" name="Text 0"/>
          <p:cNvSpPr/>
          <p:nvPr/>
        </p:nvSpPr>
        <p:spPr>
          <a:xfrm>
            <a:off x="415800" y="658440"/>
            <a:ext cx="220932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3200"/>
              </a:lnSpc>
              <a:tabLst>
                <a:tab algn="l" pos="0"/>
              </a:tabLst>
            </a:pPr>
            <a:r>
              <a:rPr b="1" lang="en-US" sz="2430" spc="-1" strike="noStrike">
                <a:solidFill>
                  <a:srgbClr val="0a1f44"/>
                </a:solidFill>
                <a:latin typeface="Calibri"/>
              </a:rPr>
              <a:t>How It Works?</a:t>
            </a:r>
            <a:endParaRPr b="0" lang="en-US" sz="24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Text 1"/>
          <p:cNvSpPr/>
          <p:nvPr/>
        </p:nvSpPr>
        <p:spPr>
          <a:xfrm>
            <a:off x="222120" y="1410120"/>
            <a:ext cx="4352040" cy="19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5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Calibri"/>
              </a:rPr>
              <a:t>Who? </a:t>
            </a:r>
            <a:r>
              <a:rPr b="1" lang="en-US" sz="2400" spc="-1" strike="noStrike">
                <a:solidFill>
                  <a:srgbClr val="0052cc"/>
                </a:solidFill>
                <a:latin typeface="Calibri"/>
              </a:rPr>
              <a:t>Psychological Profiling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Text 2"/>
          <p:cNvSpPr/>
          <p:nvPr/>
        </p:nvSpPr>
        <p:spPr>
          <a:xfrm>
            <a:off x="571680" y="1753200"/>
            <a:ext cx="41425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00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333333"/>
                </a:solidFill>
                <a:latin typeface="Calibri"/>
              </a:rPr>
              <a:t>Are you optimistic, pessimistic, risk-averse, or aggressive? We define your investor DNA.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Text 3"/>
          <p:cNvSpPr/>
          <p:nvPr/>
        </p:nvSpPr>
        <p:spPr>
          <a:xfrm>
            <a:off x="217080" y="2291760"/>
            <a:ext cx="4490640" cy="19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ff0000"/>
                </a:solidFill>
                <a:latin typeface="Calibri"/>
              </a:rPr>
              <a:t>What? </a:t>
            </a:r>
            <a:r>
              <a:rPr b="1" lang="en-US" sz="2000" spc="-1" strike="noStrike">
                <a:solidFill>
                  <a:srgbClr val="0052cc"/>
                </a:solidFill>
                <a:latin typeface="Calibri"/>
              </a:rPr>
              <a:t>Social Demographic Analysis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Text 4"/>
          <p:cNvSpPr/>
          <p:nvPr/>
        </p:nvSpPr>
        <p:spPr>
          <a:xfrm>
            <a:off x="571680" y="2634480"/>
            <a:ext cx="41425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00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333333"/>
                </a:solidFill>
                <a:latin typeface="Calibri"/>
              </a:rPr>
              <a:t>Age, life stage, and family status are critical factors in tailoring your financial path.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 5"/>
          <p:cNvSpPr/>
          <p:nvPr/>
        </p:nvSpPr>
        <p:spPr>
          <a:xfrm>
            <a:off x="171000" y="3173400"/>
            <a:ext cx="5015160" cy="19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5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Calibri"/>
              </a:rPr>
              <a:t>When?</a:t>
            </a:r>
            <a:r>
              <a:rPr b="1" lang="en-US" sz="2400" spc="-1" strike="noStrike">
                <a:solidFill>
                  <a:srgbClr val="0052cc"/>
                </a:solidFill>
                <a:latin typeface="Calibri"/>
              </a:rPr>
              <a:t> True Investment Capacity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Text 6"/>
          <p:cNvSpPr/>
          <p:nvPr/>
        </p:nvSpPr>
        <p:spPr>
          <a:xfrm>
            <a:off x="571680" y="3516120"/>
            <a:ext cx="41425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00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333333"/>
                </a:solidFill>
                <a:latin typeface="Calibri"/>
              </a:rPr>
              <a:t>Calculating real investable capital after essential spending, not just gross income.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ext 7"/>
          <p:cNvSpPr/>
          <p:nvPr/>
        </p:nvSpPr>
        <p:spPr>
          <a:xfrm>
            <a:off x="187560" y="4054680"/>
            <a:ext cx="4839840" cy="19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5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0000"/>
                </a:solidFill>
                <a:latin typeface="Calibri"/>
              </a:rPr>
              <a:t>Where?</a:t>
            </a:r>
            <a:r>
              <a:rPr b="1" lang="en-US" sz="2400" spc="-1" strike="noStrike">
                <a:solidFill>
                  <a:srgbClr val="0052cc"/>
                </a:solidFill>
                <a:latin typeface="Calibri"/>
              </a:rPr>
              <a:t> Real-time Daily Insights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8"/>
          <p:cNvSpPr/>
          <p:nvPr/>
        </p:nvSpPr>
        <p:spPr>
          <a:xfrm>
            <a:off x="571680" y="4397760"/>
            <a:ext cx="41425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00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333333"/>
                </a:solidFill>
                <a:latin typeface="Calibri"/>
              </a:rPr>
              <a:t>Know exactly where you stand with continuous monitoring and actionable data.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Image 1" descr="preencoded.png"/>
          <p:cNvPicPr/>
          <p:nvPr/>
        </p:nvPicPr>
        <p:blipFill>
          <a:blip r:embed="rId2"/>
          <a:stretch/>
        </p:blipFill>
        <p:spPr>
          <a:xfrm>
            <a:off x="5000760" y="-115200"/>
            <a:ext cx="305892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51" name="Text 0"/>
          <p:cNvSpPr/>
          <p:nvPr/>
        </p:nvSpPr>
        <p:spPr>
          <a:xfrm>
            <a:off x="571680" y="658440"/>
            <a:ext cx="811476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0070c0"/>
                </a:solidFill>
                <a:latin typeface="Calibri"/>
              </a:rPr>
              <a:t>UML Class Diagram (ERD)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Picture 5" descr=""/>
          <p:cNvPicPr/>
          <p:nvPr/>
        </p:nvPicPr>
        <p:blipFill>
          <a:blip r:embed="rId2"/>
          <a:stretch/>
        </p:blipFill>
        <p:spPr>
          <a:xfrm>
            <a:off x="346320" y="1288440"/>
            <a:ext cx="8270280" cy="319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54" name="Text 0"/>
          <p:cNvSpPr/>
          <p:nvPr/>
        </p:nvSpPr>
        <p:spPr>
          <a:xfrm>
            <a:off x="280800" y="658440"/>
            <a:ext cx="409752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3200"/>
              </a:lnSpc>
              <a:tabLst>
                <a:tab algn="l" pos="0"/>
              </a:tabLst>
            </a:pPr>
            <a:r>
              <a:rPr b="1" lang="en-US" sz="2430" spc="-1" strike="noStrike">
                <a:solidFill>
                  <a:schemeClr val="accent1"/>
                </a:solidFill>
                <a:latin typeface="Calibri"/>
              </a:rPr>
              <a:t>Process Flow: User Journey</a:t>
            </a:r>
            <a:endParaRPr b="0" lang="en-US" sz="243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Image 1" descr="preencoded.png"/>
          <p:cNvPicPr/>
          <p:nvPr/>
        </p:nvPicPr>
        <p:blipFill>
          <a:blip r:embed="rId2"/>
          <a:stretch/>
        </p:blipFill>
        <p:spPr>
          <a:xfrm>
            <a:off x="-571680" y="1212480"/>
            <a:ext cx="9904320" cy="313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-83880" y="658440"/>
            <a:ext cx="831924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32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chemeClr val="accent1"/>
                </a:solidFill>
                <a:latin typeface="Calibri"/>
              </a:rPr>
              <a:t>Getting Started: Simple Membership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284760" y="1647720"/>
            <a:ext cx="3661920" cy="2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b050"/>
                </a:solidFill>
                <a:latin typeface="Calibri"/>
              </a:rPr>
              <a:t>1. Personal Profile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2"/>
          <p:cNvSpPr/>
          <p:nvPr/>
        </p:nvSpPr>
        <p:spPr>
          <a:xfrm>
            <a:off x="1087560" y="2049480"/>
            <a:ext cx="332496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548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333333"/>
                </a:solidFill>
                <a:latin typeface="Calibri"/>
              </a:rPr>
              <a:t>Quick and easy setup to establish your financial identity.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3"/>
          <p:cNvSpPr/>
          <p:nvPr/>
        </p:nvSpPr>
        <p:spPr>
          <a:xfrm>
            <a:off x="572760" y="2049480"/>
            <a:ext cx="4500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0052cc"/>
                </a:solidFill>
                <a:latin typeface="Calibri"/>
              </a:rPr>
              <a:t>•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 4"/>
          <p:cNvSpPr/>
          <p:nvPr/>
        </p:nvSpPr>
        <p:spPr>
          <a:xfrm>
            <a:off x="50040" y="2469600"/>
            <a:ext cx="6662520" cy="2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b050"/>
                </a:solidFill>
                <a:latin typeface="Calibri"/>
              </a:rPr>
              <a:t>2. Financial Needs Analysis (FNA)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5"/>
          <p:cNvSpPr/>
          <p:nvPr/>
        </p:nvSpPr>
        <p:spPr>
          <a:xfrm>
            <a:off x="1380240" y="2871360"/>
            <a:ext cx="273960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548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333333"/>
                </a:solidFill>
                <a:latin typeface="Calibri"/>
              </a:rPr>
              <a:t>Mandatory for new life policies in Hong Kong.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6"/>
          <p:cNvSpPr/>
          <p:nvPr/>
        </p:nvSpPr>
        <p:spPr>
          <a:xfrm>
            <a:off x="571680" y="3205800"/>
            <a:ext cx="435708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548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1" lang="en-US" sz="880" spc="-1" strike="noStrike">
                <a:solidFill>
                  <a:srgbClr val="0a1f44"/>
                </a:solidFill>
                <a:latin typeface="Calibri"/>
              </a:rPr>
              <a:t>WealthHub Advantage:</a:t>
            </a:r>
            <a:r>
              <a:rPr b="0" lang="en-US" sz="939" spc="-1" strike="noStrike">
                <a:solidFill>
                  <a:srgbClr val="333333"/>
                </a:solidFill>
                <a:latin typeface="Calibri"/>
              </a:rPr>
              <a:t> Eliminates subjective manipulation through objective, data-driven analysis.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7"/>
          <p:cNvSpPr/>
          <p:nvPr/>
        </p:nvSpPr>
        <p:spPr>
          <a:xfrm>
            <a:off x="572760" y="2871360"/>
            <a:ext cx="4500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0052cc"/>
                </a:solidFill>
                <a:latin typeface="Calibri"/>
              </a:rPr>
              <a:t>•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8"/>
          <p:cNvSpPr/>
          <p:nvPr/>
        </p:nvSpPr>
        <p:spPr>
          <a:xfrm>
            <a:off x="572760" y="3205800"/>
            <a:ext cx="4500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0052cc"/>
                </a:solidFill>
                <a:latin typeface="Calibri"/>
              </a:rPr>
              <a:t>•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9"/>
          <p:cNvSpPr/>
          <p:nvPr/>
        </p:nvSpPr>
        <p:spPr>
          <a:xfrm>
            <a:off x="85680" y="3831480"/>
            <a:ext cx="6159600" cy="2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b050"/>
                </a:solidFill>
                <a:latin typeface="Calibri"/>
              </a:rPr>
              <a:t>3. Life Orientation Test (LOT-R)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 10"/>
          <p:cNvSpPr/>
          <p:nvPr/>
        </p:nvSpPr>
        <p:spPr>
          <a:xfrm>
            <a:off x="571680" y="4233240"/>
            <a:ext cx="435708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548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333333"/>
                </a:solidFill>
                <a:latin typeface="Calibri"/>
              </a:rPr>
              <a:t>Revised assessment to understand your future orientation and psychological risk tolerance.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 11"/>
          <p:cNvSpPr/>
          <p:nvPr/>
        </p:nvSpPr>
        <p:spPr>
          <a:xfrm>
            <a:off x="572760" y="4233240"/>
            <a:ext cx="4500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0052cc"/>
                </a:solidFill>
                <a:latin typeface="Calibri"/>
              </a:rPr>
              <a:t>•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Image 1" descr="preencoded.png"/>
          <p:cNvPicPr/>
          <p:nvPr/>
        </p:nvPicPr>
        <p:blipFill>
          <a:blip r:embed="rId2"/>
          <a:stretch/>
        </p:blipFill>
        <p:spPr>
          <a:xfrm>
            <a:off x="6336000" y="2857320"/>
            <a:ext cx="2807640" cy="217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1"/>
          <a:stretch/>
        </p:blipFill>
        <p:spPr>
          <a:xfrm>
            <a:off x="0" y="-936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71" name="Text 0"/>
          <p:cNvSpPr/>
          <p:nvPr/>
        </p:nvSpPr>
        <p:spPr>
          <a:xfrm>
            <a:off x="30240" y="658440"/>
            <a:ext cx="676476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32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0070c0"/>
                </a:solidFill>
                <a:latin typeface="Calibri"/>
              </a:rPr>
              <a:t>Demonstration of 4 Portfolios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Image 1" descr="preencoded.png"/>
          <p:cNvPicPr/>
          <p:nvPr/>
        </p:nvPicPr>
        <p:blipFill>
          <a:blip r:embed="rId2"/>
          <a:stretch/>
        </p:blipFill>
        <p:spPr>
          <a:xfrm>
            <a:off x="571680" y="1553040"/>
            <a:ext cx="5000040" cy="3214080"/>
          </a:xfrm>
          <a:prstGeom prst="rect">
            <a:avLst/>
          </a:prstGeom>
          <a:ln w="0">
            <a:noFill/>
          </a:ln>
        </p:spPr>
      </p:pic>
      <p:sp>
        <p:nvSpPr>
          <p:cNvPr id="73" name="Text 1"/>
          <p:cNvSpPr/>
          <p:nvPr/>
        </p:nvSpPr>
        <p:spPr>
          <a:xfrm>
            <a:off x="5851440" y="1719000"/>
            <a:ext cx="1753920" cy="2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b050"/>
                </a:solidFill>
                <a:latin typeface="Calibri"/>
              </a:rPr>
              <a:t>Risk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2"/>
          <p:cNvSpPr/>
          <p:nvPr/>
        </p:nvSpPr>
        <p:spPr>
          <a:xfrm>
            <a:off x="6000840" y="2135160"/>
            <a:ext cx="2571120" cy="4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333333"/>
                </a:solidFill>
                <a:latin typeface="Calibri"/>
              </a:rPr>
              <a:t>Tailored risk assessment based on individual psychological profiling.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3"/>
          <p:cNvSpPr/>
          <p:nvPr/>
        </p:nvSpPr>
        <p:spPr>
          <a:xfrm>
            <a:off x="5726880" y="2849760"/>
            <a:ext cx="3335760" cy="2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00b050"/>
                </a:solidFill>
                <a:latin typeface="Calibri"/>
              </a:rPr>
              <a:t>Return Compensation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4"/>
          <p:cNvSpPr/>
          <p:nvPr/>
        </p:nvSpPr>
        <p:spPr>
          <a:xfrm>
            <a:off x="6000840" y="3265560"/>
            <a:ext cx="2571120" cy="4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333333"/>
                </a:solidFill>
                <a:latin typeface="Calibri"/>
              </a:rPr>
              <a:t>Optimized returns relative to the selected risk appetite.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5"/>
          <p:cNvSpPr/>
          <p:nvPr/>
        </p:nvSpPr>
        <p:spPr>
          <a:xfrm>
            <a:off x="5866920" y="3980160"/>
            <a:ext cx="1578600" cy="2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899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0b050"/>
                </a:solidFill>
                <a:latin typeface="Calibri"/>
              </a:rPr>
              <a:t>Duration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6"/>
          <p:cNvSpPr/>
          <p:nvPr/>
        </p:nvSpPr>
        <p:spPr>
          <a:xfrm>
            <a:off x="6000840" y="4371840"/>
            <a:ext cx="2571120" cy="4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1" lang="en-US" sz="980" spc="-1" strike="noStrike">
                <a:solidFill>
                  <a:srgbClr val="333333"/>
                </a:solidFill>
                <a:latin typeface="Calibri"/>
              </a:rPr>
              <a:t>Strategic time horizons aligned with your life stage and goals.</a:t>
            </a:r>
            <a:endParaRPr b="0" lang="en-US" sz="9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80" name="Text 0"/>
          <p:cNvSpPr/>
          <p:nvPr/>
        </p:nvSpPr>
        <p:spPr>
          <a:xfrm>
            <a:off x="3498120" y="658440"/>
            <a:ext cx="271836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3200"/>
              </a:lnSpc>
              <a:tabLst>
                <a:tab algn="l" pos="0"/>
              </a:tabLst>
            </a:pPr>
            <a:r>
              <a:rPr b="1" lang="en-US" sz="2430" spc="-1" strike="noStrike">
                <a:solidFill>
                  <a:srgbClr val="0a1f44"/>
                </a:solidFill>
                <a:latin typeface="Calibri"/>
              </a:rPr>
              <a:t>Strategic Insights</a:t>
            </a:r>
            <a:endParaRPr b="0" lang="en-US" sz="24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1"/>
          <p:cNvSpPr/>
          <p:nvPr/>
        </p:nvSpPr>
        <p:spPr>
          <a:xfrm>
            <a:off x="1794240" y="1481760"/>
            <a:ext cx="169704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52cc"/>
                </a:solidFill>
                <a:latin typeface="Calibri"/>
              </a:rPr>
              <a:t>Market Trend Analysis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571680" y="1844280"/>
            <a:ext cx="414252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00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333333"/>
                </a:solidFill>
                <a:latin typeface="Calibri"/>
              </a:rPr>
              <a:t>Leveraging AI to identify emerging market shifts and volatility patterns before they impact your portfolio.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3"/>
          <p:cNvSpPr/>
          <p:nvPr/>
        </p:nvSpPr>
        <p:spPr>
          <a:xfrm>
            <a:off x="1796040" y="2480040"/>
            <a:ext cx="169380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52cc"/>
                </a:solidFill>
                <a:latin typeface="Calibri"/>
              </a:rPr>
              <a:t>Portfolio Performance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4"/>
          <p:cNvSpPr/>
          <p:nvPr/>
        </p:nvSpPr>
        <p:spPr>
          <a:xfrm>
            <a:off x="571680" y="2842560"/>
            <a:ext cx="414252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00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333333"/>
                </a:solidFill>
                <a:latin typeface="Calibri"/>
              </a:rPr>
              <a:t>Continuous monitoring of asset allocation to ensure alignment with long-term financial objectives and risk tolerance.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5"/>
          <p:cNvSpPr/>
          <p:nvPr/>
        </p:nvSpPr>
        <p:spPr>
          <a:xfrm>
            <a:off x="1804320" y="3478320"/>
            <a:ext cx="167724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defTabSz="914400">
              <a:lnSpc>
                <a:spcPts val="1599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0052cc"/>
                </a:solidFill>
                <a:latin typeface="Calibri"/>
              </a:rPr>
              <a:t>Data-Driven Decisions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6"/>
          <p:cNvSpPr/>
          <p:nvPr/>
        </p:nvSpPr>
        <p:spPr>
          <a:xfrm>
            <a:off x="571680" y="3840840"/>
            <a:ext cx="414252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00"/>
              </a:lnSpc>
              <a:tabLst>
                <a:tab algn="l" pos="0"/>
              </a:tabLst>
            </a:pPr>
            <a:r>
              <a:rPr b="0" lang="en-US" sz="939" spc="-1" strike="noStrike">
                <a:solidFill>
                  <a:srgbClr val="333333"/>
                </a:solidFill>
                <a:latin typeface="Calibri"/>
              </a:rPr>
              <a:t>Removing emotional bias from investment choices through rigorous quantitative analysis and real-time data feeds.</a:t>
            </a:r>
            <a:endParaRPr b="0" lang="en-US" sz="939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Image 1" descr="preencoded.png"/>
          <p:cNvPicPr/>
          <p:nvPr/>
        </p:nvPicPr>
        <p:blipFill>
          <a:blip r:embed="rId2"/>
          <a:stretch/>
        </p:blipFill>
        <p:spPr>
          <a:xfrm>
            <a:off x="5000760" y="1481760"/>
            <a:ext cx="3571200" cy="285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Application>LibreOffice/24.2.7.2$Linux_X86_64 LibreOffice_project/420$Build-2</Application>
  <AppVersion>15.0000</AppVersion>
  <Words>435</Words>
  <Paragraphs>77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2026-01-25T14:52:49Z</dcterms:created>
  <dc:creator>PptxGenJS</dc:creator>
  <dc:description/>
  <dc:language>en-US</dc:language>
  <cp:lastModifiedBy/>
  <dcterms:modified xsi:type="dcterms:W3CDTF">2026-01-29T10:09:25Z</dcterms:modified>
  <cp:revision>8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On-screen Show (16:9)</vt:lpwstr>
  </property>
  <property fmtid="{D5CDD505-2E9C-101B-9397-08002B2CF9AE}" pid="4" name="Slides">
    <vt:i4>34</vt:i4>
  </property>
</Properties>
</file>